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2"/>
  </p:notesMasterIdLst>
  <p:sldIdLst>
    <p:sldId id="256" r:id="rId2"/>
    <p:sldId id="272" r:id="rId3"/>
    <p:sldId id="273" r:id="rId4"/>
    <p:sldId id="274" r:id="rId5"/>
    <p:sldId id="275" r:id="rId6"/>
    <p:sldId id="257" r:id="rId7"/>
    <p:sldId id="276" r:id="rId8"/>
    <p:sldId id="259" r:id="rId9"/>
    <p:sldId id="277" r:id="rId10"/>
    <p:sldId id="260" r:id="rId11"/>
    <p:sldId id="261" r:id="rId12"/>
    <p:sldId id="262" r:id="rId13"/>
    <p:sldId id="263" r:id="rId14"/>
    <p:sldId id="278" r:id="rId15"/>
    <p:sldId id="264" r:id="rId16"/>
    <p:sldId id="265" r:id="rId17"/>
    <p:sldId id="266" r:id="rId18"/>
    <p:sldId id="267" r:id="rId19"/>
    <p:sldId id="279" r:id="rId20"/>
    <p:sldId id="280" r:id="rId21"/>
    <p:sldId id="269" r:id="rId22"/>
    <p:sldId id="281" r:id="rId23"/>
    <p:sldId id="270" r:id="rId24"/>
    <p:sldId id="271" r:id="rId25"/>
    <p:sldId id="283" r:id="rId26"/>
    <p:sldId id="282" r:id="rId27"/>
    <p:sldId id="285" r:id="rId28"/>
    <p:sldId id="284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EC0C0-4CA8-4449-B329-A43341CDB5AA}" type="datetimeFigureOut">
              <a:rPr lang="en-SG" smtClean="0"/>
              <a:t>11/8/2025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00474-3DCB-4F02-A170-24EF4400392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713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00474-3DCB-4F02-A170-24EF44003927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701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67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6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1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1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5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8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3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6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2" r:id="rId6"/>
    <p:sldLayoutId id="2147483828" r:id="rId7"/>
    <p:sldLayoutId id="2147483829" r:id="rId8"/>
    <p:sldLayoutId id="2147483830" r:id="rId9"/>
    <p:sldLayoutId id="2147483831" r:id="rId10"/>
    <p:sldLayoutId id="21474838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AB70457-DD57-AA5B-AEDB-BF011F4168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  <a:alphaModFix amt="30000"/>
          </a:blip>
          <a:srcRect l="10591" r="5027" b="2"/>
          <a:stretch>
            <a:fillRect/>
          </a:stretch>
        </p:blipFill>
        <p:spPr>
          <a:xfrm>
            <a:off x="6804333" y="596644"/>
            <a:ext cx="4780081" cy="5664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94A1E-4D3C-E230-47B1-1757EB98A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8620307" cy="3665700"/>
          </a:xfrm>
        </p:spPr>
        <p:txBody>
          <a:bodyPr>
            <a:normAutofit/>
          </a:bodyPr>
          <a:lstStyle/>
          <a:p>
            <a:r>
              <a:rPr lang="en-SG"/>
              <a:t>Reinforcement </a:t>
            </a:r>
            <a:br>
              <a:rPr lang="en-SG"/>
            </a:br>
            <a:r>
              <a:rPr lang="en-SG"/>
              <a:t>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99E6D-DDAE-EEBC-F87F-666B3EC33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9384"/>
            <a:ext cx="8620307" cy="1789042"/>
          </a:xfrm>
        </p:spPr>
        <p:txBody>
          <a:bodyPr>
            <a:normAutofit/>
          </a:bodyPr>
          <a:lstStyle/>
          <a:p>
            <a:r>
              <a:rPr lang="en-SG"/>
              <a:t>By: Kent &amp; Yu Jie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3571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E9DB-25D1-4951-604B-F0F8A423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329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SG" dirty="0"/>
              <a:t>Mo</a:t>
            </a:r>
            <a:r>
              <a:rPr lang="en-SG" b="1" dirty="0"/>
              <a:t>r</a:t>
            </a:r>
            <a:r>
              <a:rPr lang="en-SG" dirty="0"/>
              <a:t>e </a:t>
            </a:r>
            <a:r>
              <a:rPr lang="en-SG" dirty="0" err="1"/>
              <a:t>N_actions</a:t>
            </a:r>
            <a:r>
              <a:rPr lang="en-SG" dirty="0"/>
              <a:t> = More episodes?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42FF2-B908-CA1F-1B6C-A9B018CE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0" y="1062296"/>
            <a:ext cx="7053014" cy="1927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25F62-13DC-36BC-1A31-19404855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40" y="2989897"/>
            <a:ext cx="7869265" cy="2355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FFCA80-3D20-6595-2A33-B596BCC0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78" y="5544966"/>
            <a:ext cx="7866836" cy="11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5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89B0-A4BA-F8E2-AFD2-B082EB4C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311"/>
            <a:ext cx="10515600" cy="1325563"/>
          </a:xfrm>
        </p:spPr>
        <p:txBody>
          <a:bodyPr/>
          <a:lstStyle/>
          <a:p>
            <a:r>
              <a:rPr lang="en-SG" dirty="0"/>
              <a:t>Improvements in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D1B32-540D-17C5-B8FD-C339F702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76" y="1549059"/>
            <a:ext cx="7174688" cy="1663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609E1-75C3-F505-D20D-BAD4CE77A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01" y="3337133"/>
            <a:ext cx="4713074" cy="278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6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B701-52B2-BAA0-61CA-08A4E92E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-193114"/>
            <a:ext cx="10515600" cy="1325563"/>
          </a:xfrm>
        </p:spPr>
        <p:txBody>
          <a:bodyPr/>
          <a:lstStyle/>
          <a:p>
            <a:r>
              <a:rPr lang="en-SG" dirty="0"/>
              <a:t>Analysis of 21 Actions (600 eps)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3167B-5EC4-E2BE-65A3-C3149E68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2024"/>
            <a:ext cx="5842517" cy="4115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C7436-634C-71DF-181C-6BF8D3F0CAD4}"/>
              </a:ext>
            </a:extLst>
          </p:cNvPr>
          <p:cNvSpPr txBox="1"/>
          <p:nvPr/>
        </p:nvSpPr>
        <p:spPr>
          <a:xfrm>
            <a:off x="6032665" y="1081986"/>
            <a:ext cx="43826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Convergence: Episode ~250-300</a:t>
            </a:r>
          </a:p>
          <a:p>
            <a:pPr algn="l"/>
            <a:endParaRPr lang="en-US" sz="1600" b="0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Pattern: Steep improvement from episodes 0-250, then plateau around -200 I- </a:t>
            </a:r>
            <a:r>
              <a:rPr lang="en-US" sz="1600" b="0" i="0" dirty="0" err="1">
                <a:effectLst/>
                <a:latin typeface="system-ui"/>
              </a:rPr>
              <a:t>nsight</a:t>
            </a:r>
            <a:r>
              <a:rPr lang="en-US" sz="1600" b="0" i="0" dirty="0">
                <a:effectLst/>
                <a:latin typeface="system-ui"/>
              </a:rPr>
              <a:t>: Training could stop at episode 350 - overtraining by ~250 episodes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80CD4E-5313-85A3-96E0-AF2C8C381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481" y="2854256"/>
            <a:ext cx="6181613" cy="30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6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6E89-3157-CCD5-BF43-3694447C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5237"/>
            <a:ext cx="10515600" cy="1325563"/>
          </a:xfrm>
        </p:spPr>
        <p:txBody>
          <a:bodyPr/>
          <a:lstStyle/>
          <a:p>
            <a:r>
              <a:rPr lang="en-SG" dirty="0"/>
              <a:t>Early stopping?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9749F-3929-6C7B-2B45-CB75D98E6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4" y="1479333"/>
            <a:ext cx="6795077" cy="4922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88F79-3D03-42F2-A89A-27BFA916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385" y="325441"/>
            <a:ext cx="6944292" cy="854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9D7A93-55AB-4986-7FB3-5C56E01D1100}"/>
              </a:ext>
            </a:extLst>
          </p:cNvPr>
          <p:cNvSpPr txBox="1"/>
          <p:nvPr/>
        </p:nvSpPr>
        <p:spPr>
          <a:xfrm>
            <a:off x="7158468" y="2006616"/>
            <a:ext cx="44526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600" b="0" i="0" dirty="0">
                <a:effectLst/>
                <a:latin typeface="system-ui"/>
              </a:rPr>
              <a:t>I would not use early stopping </a:t>
            </a:r>
            <a:r>
              <a:rPr lang="en-US" sz="1600" b="0" i="0" dirty="0" err="1">
                <a:effectLst/>
                <a:latin typeface="system-ui"/>
              </a:rPr>
              <a:t>eventhough</a:t>
            </a:r>
            <a:r>
              <a:rPr lang="en-US" sz="1600" b="0" i="0" dirty="0">
                <a:effectLst/>
                <a:latin typeface="system-ui"/>
              </a:rPr>
              <a:t> it seems </a:t>
            </a:r>
            <a:r>
              <a:rPr lang="en-US" sz="1600" b="0" i="0" dirty="0" err="1">
                <a:effectLst/>
                <a:latin typeface="system-ui"/>
              </a:rPr>
              <a:t>successfull</a:t>
            </a:r>
            <a:r>
              <a:rPr lang="en-US" sz="1600" b="0" i="0" dirty="0">
                <a:effectLst/>
                <a:latin typeface="system-ui"/>
              </a:rPr>
              <a:t> above but the truth is it causes issues:</a:t>
            </a:r>
          </a:p>
          <a:p>
            <a:pPr algn="l">
              <a:buNone/>
            </a:pPr>
            <a:endParaRPr lang="en-US" sz="1600" b="0" i="0" dirty="0">
              <a:effectLst/>
              <a:latin typeface="system-ui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0" i="0" dirty="0">
                <a:effectLst/>
                <a:latin typeface="system-ui"/>
              </a:rPr>
              <a:t>Premature Stopping Risk: Early stopping at episode 419 might have prevented the model from reaching the true optimum that was achieved at episode 600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b="0" i="0" dirty="0">
              <a:effectLst/>
              <a:latin typeface="system-ui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0" i="0" dirty="0">
                <a:effectLst/>
                <a:latin typeface="system-ui"/>
              </a:rPr>
              <a:t>Conservative Approach: In research/production, it's often safer to train longer to ensure convergence rather than risk stopping too early</a:t>
            </a:r>
          </a:p>
        </p:txBody>
      </p:sp>
    </p:spTree>
    <p:extLst>
      <p:ext uri="{BB962C8B-B14F-4D97-AF65-F5344CB8AC3E}">
        <p14:creationId xmlns:p14="http://schemas.microsoft.com/office/powerpoint/2010/main" val="3198352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AAC1-1F1A-6535-1DD3-DAD7339A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9666"/>
            <a:ext cx="10515600" cy="1325563"/>
          </a:xfrm>
        </p:spPr>
        <p:txBody>
          <a:bodyPr/>
          <a:lstStyle/>
          <a:p>
            <a:r>
              <a:rPr lang="en-SG" dirty="0"/>
              <a:t>Advanced DQN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8EBA2-1786-5B4F-9977-0386E483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6" y="1339495"/>
            <a:ext cx="8832069" cy="2899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0CF77-7070-D8C6-4081-1096B8C7C122}"/>
              </a:ext>
            </a:extLst>
          </p:cNvPr>
          <p:cNvSpPr txBox="1"/>
          <p:nvPr/>
        </p:nvSpPr>
        <p:spPr>
          <a:xfrm>
            <a:off x="380114" y="4238979"/>
            <a:ext cx="8832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2"/>
            </a:pPr>
            <a:r>
              <a:rPr lang="en-US" sz="1600" b="0" i="0" dirty="0">
                <a:effectLst/>
                <a:latin typeface="system-ui"/>
              </a:rPr>
              <a:t>AvancedDQNAgent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Implements intelligent stagnation detection that automatically restarts exploration when the agent gets trapped in local optima, directly addressing the convergence issues observed in extended training experiments around episodes 250-300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system-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system-ui"/>
              </a:rPr>
              <a:t>The plateau restart mechanism specifically targets the stagnation behavior identified in Phase 2, providing strategic exploration boosts that can break through performance barriers that linear decay cannot overcome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88378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D3DB-DAF4-2A3C-3F5E-CAB5FAE7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7768"/>
            <a:ext cx="10515600" cy="1325563"/>
          </a:xfrm>
        </p:spPr>
        <p:txBody>
          <a:bodyPr/>
          <a:lstStyle/>
          <a:p>
            <a:r>
              <a:rPr lang="en-SG" dirty="0"/>
              <a:t>Epsilon Strategy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3ABE6-623B-FB6E-8469-848F274A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8" y="1582912"/>
            <a:ext cx="4224907" cy="4062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F5DFA-0ED6-8B89-7613-31AA6D4A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688" y="1137795"/>
            <a:ext cx="5667626" cy="3340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0671B-4F80-F289-E515-F04B85465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43" y="4712350"/>
            <a:ext cx="5642968" cy="16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4196-4C30-42F8-8EFC-17B772AD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5871"/>
            <a:ext cx="10515600" cy="1325563"/>
          </a:xfrm>
        </p:spPr>
        <p:txBody>
          <a:bodyPr/>
          <a:lstStyle/>
          <a:p>
            <a:r>
              <a:rPr lang="en-SG" dirty="0"/>
              <a:t>Replay Memory Exploration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2A0BD-313B-8DFF-2CF1-2A5EC733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6" y="1342567"/>
            <a:ext cx="4577346" cy="5270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D2BE16-76F7-1DF1-5F82-1C23CCCCD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1342567"/>
            <a:ext cx="6180681" cy="1794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D80496-C74D-9881-11F1-FE9E1AF7B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98" y="3309480"/>
            <a:ext cx="4988847" cy="2205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503D62-4B37-17BB-DC32-7260E2578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518" y="5688307"/>
            <a:ext cx="4264598" cy="6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8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BDBC-F9FB-6CFB-812A-BEF8A12D3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3" y="-336624"/>
            <a:ext cx="10515600" cy="1325563"/>
          </a:xfrm>
        </p:spPr>
        <p:txBody>
          <a:bodyPr/>
          <a:lstStyle/>
          <a:p>
            <a:r>
              <a:rPr lang="en-SG" dirty="0"/>
              <a:t>Hyperparameter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7AE81-24CF-893A-6B95-BC006898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3" y="1575050"/>
            <a:ext cx="7948196" cy="3858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833E0-25D3-2C06-7517-203A6A691421}"/>
              </a:ext>
            </a:extLst>
          </p:cNvPr>
          <p:cNvSpPr txBox="1"/>
          <p:nvPr/>
        </p:nvSpPr>
        <p:spPr>
          <a:xfrm>
            <a:off x="5953113" y="1270735"/>
            <a:ext cx="561203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system-ui"/>
              </a:rPr>
              <a:t>Why we did not run much larger set of configurations?</a:t>
            </a:r>
          </a:p>
          <a:p>
            <a:pPr algn="l">
              <a:buNone/>
            </a:pPr>
            <a:endParaRPr lang="en-US" sz="1600" b="0" i="0" dirty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Computational cost – each run involves 600 episodes of training plus multiple evaluation runs, taking hours per configuration.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Clarity – running too many configs at once makes it harder to trace performance changes to a specific parameter.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Focus – by testing only impactful parameters (learning rate, batch size, gamma, target update frequency) while keeping already-optimized settings fixed (</a:t>
            </a:r>
            <a:r>
              <a:rPr lang="en-US" sz="1600" b="0" i="0" dirty="0" err="1">
                <a:effectLst/>
                <a:latin typeface="system-ui"/>
              </a:rPr>
              <a:t>n_actions</a:t>
            </a:r>
            <a:r>
              <a:rPr lang="en-US" sz="1600" b="0" i="0" dirty="0">
                <a:effectLst/>
                <a:latin typeface="system-ui"/>
              </a:rPr>
              <a:t>, memory size, etc.), we maximize the insight per run.</a:t>
            </a:r>
          </a:p>
        </p:txBody>
      </p:sp>
    </p:spTree>
    <p:extLst>
      <p:ext uri="{BB962C8B-B14F-4D97-AF65-F5344CB8AC3E}">
        <p14:creationId xmlns:p14="http://schemas.microsoft.com/office/powerpoint/2010/main" val="668953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83BE-E26B-C923-3A27-532F7C40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37" y="-454381"/>
            <a:ext cx="10515600" cy="1325563"/>
          </a:xfrm>
        </p:spPr>
        <p:txBody>
          <a:bodyPr/>
          <a:lstStyle/>
          <a:p>
            <a:r>
              <a:rPr lang="en-SG" dirty="0"/>
              <a:t>Hyperparameter Tuning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E7C71-7ABA-5A36-B445-05DE14E7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2" y="871182"/>
            <a:ext cx="4482793" cy="349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4A2AC-7142-06B6-4668-3F14B50B6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25" y="747809"/>
            <a:ext cx="4833453" cy="3993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865DA-306C-BB5B-55A3-CC09CFA0CEC4}"/>
              </a:ext>
            </a:extLst>
          </p:cNvPr>
          <p:cNvSpPr txBox="1"/>
          <p:nvPr/>
        </p:nvSpPr>
        <p:spPr>
          <a:xfrm>
            <a:off x="178062" y="4618274"/>
            <a:ext cx="46810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system-ui"/>
              </a:rPr>
              <a:t>Overtraining Analysis</a:t>
            </a:r>
          </a:p>
          <a:p>
            <a:endParaRPr lang="en-US" sz="1400" dirty="0"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stem-ui"/>
              </a:rPr>
              <a:t>The Training vs Evaluation plot shows overfitting in some configs — e.g., Low Gamma and Small Batch have relatively better training rewards but much worse evaluation rewards.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stem-ui"/>
              </a:rPr>
              <a:t>High Gamma and Baseline are closer to the "perfect match" line, showing better generalization.</a:t>
            </a:r>
            <a:endParaRPr lang="en-SG" sz="1400" dirty="0">
              <a:latin typeface="system-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71540-D0F6-2BE9-E3DD-AF4CE4BB5D2A}"/>
              </a:ext>
            </a:extLst>
          </p:cNvPr>
          <p:cNvSpPr txBox="1"/>
          <p:nvPr/>
        </p:nvSpPr>
        <p:spPr>
          <a:xfrm>
            <a:off x="4660855" y="4595537"/>
            <a:ext cx="61084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system-ui"/>
              </a:rPr>
              <a:t>Statistical Significance</a:t>
            </a:r>
          </a:p>
          <a:p>
            <a:endParaRPr lang="en-US" sz="1400" dirty="0"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stem-ui"/>
              </a:rPr>
              <a:t>Low Gamma and Small Batch have non-overlapping confidence intervals with baseline — meaning their underperformance is statistically 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stem-ui"/>
              </a:rPr>
              <a:t>High Gamma overlaps baseline slightly but still trends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stem-ui"/>
              </a:rPr>
              <a:t>Most other differences are smaller and could be due to noise.</a:t>
            </a:r>
            <a:endParaRPr lang="en-SG" sz="1400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052328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BFD95-0368-736F-F2D4-AD50E66BF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5ED78-54D7-0EB1-2F8E-76943A40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37" y="-283462"/>
            <a:ext cx="10515600" cy="1325563"/>
          </a:xfrm>
        </p:spPr>
        <p:txBody>
          <a:bodyPr/>
          <a:lstStyle/>
          <a:p>
            <a:r>
              <a:rPr lang="en-SG" dirty="0"/>
              <a:t>Hyperparameter Tuning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62665-DC27-BCC7-7A56-40DF5866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0" y="1177547"/>
            <a:ext cx="8585964" cy="2915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D48E3-6010-257F-9B5C-9ADC9CC0A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8" y="4359350"/>
            <a:ext cx="7601419" cy="20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7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1A04-9829-3E6B-4221-8A92DC32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325563"/>
          </a:xfrm>
        </p:spPr>
        <p:txBody>
          <a:bodyPr/>
          <a:lstStyle/>
          <a:p>
            <a:r>
              <a:rPr lang="en-SG" dirty="0"/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755E1-966F-633A-74BC-105ED0F150FD}"/>
              </a:ext>
            </a:extLst>
          </p:cNvPr>
          <p:cNvSpPr txBox="1"/>
          <p:nvPr/>
        </p:nvSpPr>
        <p:spPr>
          <a:xfrm>
            <a:off x="124932" y="161755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1089"/>
              </a:spcBef>
              <a:spcAft>
                <a:spcPts val="726"/>
              </a:spcAft>
              <a:buAutoNum type="arabicParenR"/>
            </a:pPr>
            <a:r>
              <a:rPr lang="en-SG" b="0" i="0" u="sng" dirty="0">
                <a:effectLst/>
                <a:latin typeface="system-ui"/>
              </a:rPr>
              <a:t>Observation Space Analysis</a:t>
            </a:r>
            <a:endParaRPr lang="en-SG" u="sng" dirty="0">
              <a:latin typeface="system-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085A6-61C7-E570-0A96-D81D5381F3EF}"/>
              </a:ext>
            </a:extLst>
          </p:cNvPr>
          <p:cNvSpPr txBox="1"/>
          <p:nvPr/>
        </p:nvSpPr>
        <p:spPr>
          <a:xfrm>
            <a:off x="63260" y="2128159"/>
            <a:ext cx="76675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    Shape of 3 tell us that the environment is a vector of 3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enlo"/>
              </a:rPr>
              <a:t>First Value and Second Value (cos(θ) and sin(θ))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/>
              </a:rPr>
              <a:t>Third value is the angular velocity</a:t>
            </a:r>
            <a:endParaRPr lang="en-US" b="0" i="0" dirty="0">
              <a:effectLst/>
              <a:latin typeface="menl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ystem-ui"/>
            </a:endParaRPr>
          </a:p>
          <a:p>
            <a:pPr>
              <a:buNone/>
            </a:pPr>
            <a:br>
              <a:rPr lang="en-US" dirty="0"/>
            </a:b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ED7EA-C8A3-96AB-CAD6-2A1FF2B0B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38" y="1620595"/>
            <a:ext cx="2605863" cy="4598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85DB22-D0E0-C012-BDF0-2BFEF79157FB}"/>
              </a:ext>
            </a:extLst>
          </p:cNvPr>
          <p:cNvSpPr txBox="1"/>
          <p:nvPr/>
        </p:nvSpPr>
        <p:spPr>
          <a:xfrm>
            <a:off x="124932" y="342082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</a:pPr>
            <a:r>
              <a:rPr lang="en-SG" dirty="0">
                <a:latin typeface="system-ui"/>
              </a:rPr>
              <a:t>2)   </a:t>
            </a:r>
            <a:r>
              <a:rPr lang="en-SG" u="sng" dirty="0">
                <a:latin typeface="system-ui"/>
              </a:rPr>
              <a:t>Action Space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DC7641-1BB1-8812-4962-ED5A1584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86" y="3307826"/>
            <a:ext cx="3334114" cy="535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C8B8AE-60F2-3B45-9F12-B5E23B8805B5}"/>
              </a:ext>
            </a:extLst>
          </p:cNvPr>
          <p:cNvSpPr txBox="1"/>
          <p:nvPr/>
        </p:nvSpPr>
        <p:spPr>
          <a:xfrm>
            <a:off x="124932" y="4020494"/>
            <a:ext cx="8259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-2.0 and 2.0: These are the minimum and maximum possible values for the 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(1,): This is the shape of the action vector, indicating it's a single-dimensional vector.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29902E-0680-B703-8791-ED4D4AF84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113" y="5086283"/>
            <a:ext cx="4455580" cy="4415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06A107-8D4B-7E40-AE7B-EE24399CCDFF}"/>
              </a:ext>
            </a:extLst>
          </p:cNvPr>
          <p:cNvSpPr txBox="1"/>
          <p:nvPr/>
        </p:nvSpPr>
        <p:spPr>
          <a:xfrm>
            <a:off x="124932" y="51223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  <a:buNone/>
            </a:pPr>
            <a:r>
              <a:rPr lang="en-SG" b="0" i="0" dirty="0">
                <a:effectLst/>
                <a:latin typeface="system-ui"/>
              </a:rPr>
              <a:t>3)  </a:t>
            </a:r>
            <a:r>
              <a:rPr lang="en-SG" b="0" i="0" u="sng" dirty="0">
                <a:effectLst/>
                <a:latin typeface="system-ui"/>
              </a:rPr>
              <a:t>Reward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D372B-5E3B-0BBF-8ACD-080FD4F924AE}"/>
              </a:ext>
            </a:extLst>
          </p:cNvPr>
          <p:cNvSpPr txBox="1"/>
          <p:nvPr/>
        </p:nvSpPr>
        <p:spPr>
          <a:xfrm>
            <a:off x="334352" y="5575427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Penalty for Angle: θ^2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Penalty for Angular Velocity: 0.1 x θ(dot)^2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Penalty for Torque: 0.001⋅τ^2</a:t>
            </a:r>
            <a:endParaRPr lang="en-SG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82990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15C5A-9565-9777-490C-280AB204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5311-E2CF-3BE6-CFFD-446F836B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37" y="-283462"/>
            <a:ext cx="10515600" cy="1325563"/>
          </a:xfrm>
        </p:spPr>
        <p:txBody>
          <a:bodyPr/>
          <a:lstStyle/>
          <a:p>
            <a:r>
              <a:rPr lang="en-SG" dirty="0"/>
              <a:t>Hyperparameter Tuning 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A7A54-E0A4-EC3F-001A-D40E608F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" y="1404410"/>
            <a:ext cx="8176437" cy="3843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96FEA-F919-B2BC-C88E-68C5217D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552" y="1404410"/>
            <a:ext cx="3996340" cy="30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4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B707-4CEC-FEB7-CB04-93C6EF28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37" y="-272828"/>
            <a:ext cx="10515600" cy="1325563"/>
          </a:xfrm>
        </p:spPr>
        <p:txBody>
          <a:bodyPr/>
          <a:lstStyle/>
          <a:p>
            <a:r>
              <a:rPr lang="en-SG" dirty="0"/>
              <a:t>Optimised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FFCEA-62E7-3623-F333-8D924428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0" y="1260612"/>
            <a:ext cx="4125225" cy="3375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2B810-7F03-4C8B-51DA-9EF85C96B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63" y="4413045"/>
            <a:ext cx="3454595" cy="20515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6C5272-6499-86CE-4ED6-685BBCB9848C}"/>
              </a:ext>
            </a:extLst>
          </p:cNvPr>
          <p:cNvSpPr txBox="1"/>
          <p:nvPr/>
        </p:nvSpPr>
        <p:spPr>
          <a:xfrm>
            <a:off x="414034" y="4935668"/>
            <a:ext cx="56819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highlight>
                  <a:srgbClr val="FFFF00"/>
                </a:highlight>
                <a:latin typeface="system-ui"/>
              </a:rPr>
              <a:t>But I wonder isn’t the optimized model supposed to be the best?</a:t>
            </a:r>
          </a:p>
          <a:p>
            <a:pPr algn="l"/>
            <a:endParaRPr lang="en-US" sz="2000" dirty="0">
              <a:highlight>
                <a:srgbClr val="FFFF00"/>
              </a:highlight>
              <a:latin typeface="system-ui"/>
            </a:endParaRPr>
          </a:p>
          <a:p>
            <a:pPr algn="l"/>
            <a:r>
              <a:rPr lang="en-US" sz="2000" dirty="0">
                <a:highlight>
                  <a:srgbClr val="FFFF00"/>
                </a:highlight>
                <a:latin typeface="system-ui"/>
              </a:rPr>
              <a:t>WHY DID IT PERFORM WORST THAN HIGH GAMME </a:t>
            </a:r>
            <a:r>
              <a:rPr lang="en-US" sz="2000" b="0" i="0" dirty="0">
                <a:effectLst/>
                <a:highlight>
                  <a:srgbClr val="FFFF00"/>
                </a:highlight>
                <a:latin typeface="system-ui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F1CE4A-D7F0-E2DB-CBD9-98F212F6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455" y="1112623"/>
            <a:ext cx="7738964" cy="31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F865-DC6E-4C72-41EA-0FA4BA75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39F9-9B72-8D28-B356-5FB9329F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37" y="-283462"/>
            <a:ext cx="10515600" cy="1325563"/>
          </a:xfrm>
        </p:spPr>
        <p:txBody>
          <a:bodyPr/>
          <a:lstStyle/>
          <a:p>
            <a:r>
              <a:rPr lang="en-SG" dirty="0"/>
              <a:t>Personal mistakes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24E86-29E8-2C28-3D44-5FAC37279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1137794"/>
            <a:ext cx="9835117" cy="42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7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6448-78DA-02EA-A8C3-701AECBE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2196"/>
            <a:ext cx="10515600" cy="1325563"/>
          </a:xfrm>
        </p:spPr>
        <p:txBody>
          <a:bodyPr/>
          <a:lstStyle/>
          <a:p>
            <a:r>
              <a:rPr lang="en-SG" dirty="0"/>
              <a:t>DDQN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AA656-B685-3A6D-D1C3-DAE996AE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7" y="1235472"/>
            <a:ext cx="9261830" cy="3155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C8E6E-4AF3-B46C-8C1C-ACAEE06DD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" y="4684080"/>
            <a:ext cx="7145577" cy="14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7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595A-A1AF-2BFD-1393-6E5C410C7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2828"/>
            <a:ext cx="10515600" cy="1325563"/>
          </a:xfrm>
        </p:spPr>
        <p:txBody>
          <a:bodyPr/>
          <a:lstStyle/>
          <a:p>
            <a:r>
              <a:rPr lang="en-SG" dirty="0"/>
              <a:t>DDQN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9BFF9-98EA-21A1-704D-8BA12183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6" y="1222180"/>
            <a:ext cx="8790735" cy="3881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A5F4A-21E9-E1E6-473B-3FF2FD3C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4" y="5635820"/>
            <a:ext cx="9269621" cy="6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0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FA543-1372-FBEA-4631-1D05A5D32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42F9-DA79-9C36-C9A2-E8D8A0C0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2828"/>
            <a:ext cx="10515600" cy="1325563"/>
          </a:xfrm>
        </p:spPr>
        <p:txBody>
          <a:bodyPr/>
          <a:lstStyle/>
          <a:p>
            <a:r>
              <a:rPr lang="en-SG" dirty="0"/>
              <a:t>DDQN 1000eps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FE9E0-600D-F21F-7DD2-26B371A2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0" y="1165921"/>
            <a:ext cx="4481688" cy="1966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DD2C5-867E-7699-368E-913F906C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9" y="3902485"/>
            <a:ext cx="4395550" cy="2338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A6C18-C583-383E-CBE1-3FE07047C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16" y="1409337"/>
            <a:ext cx="7324914" cy="344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0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4AF9-EC3C-B5CB-4A3C-7ACD7BB0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503"/>
            <a:ext cx="10515600" cy="1325563"/>
          </a:xfrm>
        </p:spPr>
        <p:txBody>
          <a:bodyPr/>
          <a:lstStyle/>
          <a:p>
            <a:r>
              <a:rPr lang="en-SG" dirty="0"/>
              <a:t>Dueling DDQN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4251E-7FB2-5D23-92DB-0A8F220B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9263"/>
            <a:ext cx="6561081" cy="3339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C14A8-E7CA-681F-F301-DDCF85F1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9" y="1985765"/>
            <a:ext cx="6623823" cy="25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51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A94F-8E7A-1CAE-35F4-2A1B49A47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09AD-C72F-920C-1FD4-945CCE8D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503"/>
            <a:ext cx="10515600" cy="1325563"/>
          </a:xfrm>
        </p:spPr>
        <p:txBody>
          <a:bodyPr/>
          <a:lstStyle/>
          <a:p>
            <a:r>
              <a:rPr lang="en-SG" dirty="0"/>
              <a:t>Dueling DDQN (2)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03AA9-F760-9FA6-BB04-D78E6A72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2" y="1440483"/>
            <a:ext cx="3848138" cy="2855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E4D94-FEC8-B6EF-1E7A-70381601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431" y="1440483"/>
            <a:ext cx="5567607" cy="2930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72BE7-1266-436C-4B03-077F8BA34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31" y="4371244"/>
            <a:ext cx="8769113" cy="132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26405B-92C7-7B82-2617-C09A02603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40" y="5696807"/>
            <a:ext cx="8257094" cy="9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2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3FFA-EC76-934F-D749-A72D9211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86" y="-134605"/>
            <a:ext cx="10515600" cy="1325563"/>
          </a:xfrm>
        </p:spPr>
        <p:txBody>
          <a:bodyPr/>
          <a:lstStyle/>
          <a:p>
            <a:r>
              <a:rPr lang="en-SG" dirty="0"/>
              <a:t>Dueling DDQN vs DDQN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30501-31ED-258C-0A5F-3A8429B6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9" y="1350995"/>
            <a:ext cx="6655834" cy="2189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C21D8-F581-EA71-AD8C-C8930B9F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39" y="3700680"/>
            <a:ext cx="9626251" cy="282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0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67FD-4672-CF47-9410-0561C0D2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3" y="-30472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SG" dirty="0"/>
              <a:t>Improved model further (1200eps)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268F5-EB4F-BC07-E5B1-71B39791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3" y="1283986"/>
            <a:ext cx="6376118" cy="223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97418-D089-C608-0AF1-9ABC5238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3" y="4089003"/>
            <a:ext cx="6376118" cy="1700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8D95F-5A04-1C0B-58AF-C25E5024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731" y="1254154"/>
            <a:ext cx="5414538" cy="43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594E9-5A22-DFFC-4239-D2B2E7B07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EE66-055F-C46E-D97E-F7446CD9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325563"/>
          </a:xfrm>
        </p:spPr>
        <p:txBody>
          <a:bodyPr/>
          <a:lstStyle/>
          <a:p>
            <a:r>
              <a:rPr lang="en-SG" dirty="0"/>
              <a:t>EDA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64F39F-76DE-0A16-9BF0-213C02EEFDC2}"/>
              </a:ext>
            </a:extLst>
          </p:cNvPr>
          <p:cNvSpPr txBox="1"/>
          <p:nvPr/>
        </p:nvSpPr>
        <p:spPr>
          <a:xfrm>
            <a:off x="124932" y="161755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</a:pPr>
            <a:r>
              <a:rPr lang="en-SG" b="0" i="0" dirty="0">
                <a:effectLst/>
                <a:latin typeface="system-ui"/>
              </a:rPr>
              <a:t>4) </a:t>
            </a:r>
            <a:r>
              <a:rPr lang="en-SG" b="0" i="0" u="sng" dirty="0">
                <a:effectLst/>
                <a:latin typeface="system-ui"/>
              </a:rPr>
              <a:t>Visualing the environment</a:t>
            </a:r>
          </a:p>
        </p:txBody>
      </p:sp>
      <p:pic>
        <p:nvPicPr>
          <p:cNvPr id="4" name="Picture 3" descr="A red arrow with black circle and black arrow&#10;&#10;AI-generated content may be incorrect.">
            <a:extLst>
              <a:ext uri="{FF2B5EF4-FFF2-40B4-BE49-F238E27FC236}">
                <a16:creationId xmlns:a16="http://schemas.microsoft.com/office/drawing/2014/main" id="{0943C8CD-6466-63F8-95A2-88E10FED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" y="2195961"/>
            <a:ext cx="2466077" cy="246607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FEA98-9934-B2C7-571D-AC964909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818" y="950583"/>
            <a:ext cx="5107702" cy="2783697"/>
          </a:xfrm>
          <a:prstGeom prst="rect">
            <a:avLst/>
          </a:prstGeom>
        </p:spPr>
      </p:pic>
      <p:pic>
        <p:nvPicPr>
          <p:cNvPr id="11" name="Picture 10" descr="A red arrow pointing to a black circle&#10;&#10;AI-generated content may be incorrect.">
            <a:extLst>
              <a:ext uri="{FF2B5EF4-FFF2-40B4-BE49-F238E27FC236}">
                <a16:creationId xmlns:a16="http://schemas.microsoft.com/office/drawing/2014/main" id="{755ACA45-DC0E-4E33-FC27-BEA6B47BC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18" y="4797366"/>
            <a:ext cx="1708733" cy="17087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Picture 12" descr="A red and black arrow with a red stick&#10;&#10;AI-generated content may be incorrect.">
            <a:extLst>
              <a:ext uri="{FF2B5EF4-FFF2-40B4-BE49-F238E27FC236}">
                <a16:creationId xmlns:a16="http://schemas.microsoft.com/office/drawing/2014/main" id="{F652B75B-BA14-5A48-E9AF-8A4260B1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22" y="4797366"/>
            <a:ext cx="1708733" cy="17087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7" name="Picture 16" descr="A red arrow with black circle and a red dot&#10;&#10;AI-generated content may be incorrect.">
            <a:extLst>
              <a:ext uri="{FF2B5EF4-FFF2-40B4-BE49-F238E27FC236}">
                <a16:creationId xmlns:a16="http://schemas.microsoft.com/office/drawing/2014/main" id="{AFC6970D-ECD6-D60C-C479-EF4C6EC8F2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52" y="4797366"/>
            <a:ext cx="1708733" cy="17087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1" name="Picture 20" descr="A red arrow and black circle&#10;&#10;AI-generated content may be incorrect.">
            <a:extLst>
              <a:ext uri="{FF2B5EF4-FFF2-40B4-BE49-F238E27FC236}">
                <a16:creationId xmlns:a16="http://schemas.microsoft.com/office/drawing/2014/main" id="{B1500859-38FC-0AFF-17F9-264EEAADAA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682" y="4797366"/>
            <a:ext cx="1708733" cy="17087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2C63D1-47D1-A112-B4F9-086EEDA2105B}"/>
              </a:ext>
            </a:extLst>
          </p:cNvPr>
          <p:cNvSpPr txBox="1"/>
          <p:nvPr/>
        </p:nvSpPr>
        <p:spPr>
          <a:xfrm>
            <a:off x="3083253" y="4428034"/>
            <a:ext cx="1269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</a:pPr>
            <a:r>
              <a:rPr lang="en-SG" u="sng" dirty="0">
                <a:latin typeface="system-ui"/>
              </a:rPr>
              <a:t>Action (-2)</a:t>
            </a:r>
            <a:endParaRPr lang="en-SG" b="0" i="0" u="sng" dirty="0">
              <a:effectLst/>
              <a:latin typeface="system-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DDD39-A468-E2B2-22AA-30CACD39B4C9}"/>
              </a:ext>
            </a:extLst>
          </p:cNvPr>
          <p:cNvSpPr txBox="1"/>
          <p:nvPr/>
        </p:nvSpPr>
        <p:spPr>
          <a:xfrm>
            <a:off x="5168508" y="4406658"/>
            <a:ext cx="1269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</a:pPr>
            <a:r>
              <a:rPr lang="en-SG" u="sng" dirty="0">
                <a:latin typeface="system-ui"/>
              </a:rPr>
              <a:t>Action (-1)</a:t>
            </a:r>
            <a:endParaRPr lang="en-SG" b="0" i="0" u="sng" dirty="0">
              <a:effectLst/>
              <a:latin typeface="system-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B45BC4-BF8F-5D6C-70CE-B0EE0C3A1B57}"/>
              </a:ext>
            </a:extLst>
          </p:cNvPr>
          <p:cNvSpPr txBox="1"/>
          <p:nvPr/>
        </p:nvSpPr>
        <p:spPr>
          <a:xfrm>
            <a:off x="7293481" y="4395156"/>
            <a:ext cx="1269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</a:pPr>
            <a:r>
              <a:rPr lang="en-SG" u="sng" dirty="0">
                <a:latin typeface="system-ui"/>
              </a:rPr>
              <a:t>Action (1)</a:t>
            </a:r>
            <a:endParaRPr lang="en-SG" b="0" i="0" u="sng" dirty="0">
              <a:effectLst/>
              <a:latin typeface="system-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2E099-7BB0-6501-3A77-9793D9E40369}"/>
              </a:ext>
            </a:extLst>
          </p:cNvPr>
          <p:cNvSpPr txBox="1"/>
          <p:nvPr/>
        </p:nvSpPr>
        <p:spPr>
          <a:xfrm>
            <a:off x="9418454" y="4406258"/>
            <a:ext cx="1269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</a:pPr>
            <a:r>
              <a:rPr lang="en-SG" u="sng" dirty="0">
                <a:latin typeface="system-ui"/>
              </a:rPr>
              <a:t>Action (2)</a:t>
            </a:r>
            <a:endParaRPr lang="en-SG" b="0" i="0" u="sng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73422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84DBB-72F0-309F-DCB2-940E1183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15" y="387798"/>
            <a:ext cx="11059374" cy="2333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60A87-6418-5C52-41D2-FC4A08E1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81" y="2822791"/>
            <a:ext cx="7643146" cy="3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3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746A-617F-7357-451D-AB02F6E0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95A5-C1CC-4099-AAF4-DE3D14AB2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325563"/>
          </a:xfrm>
        </p:spPr>
        <p:txBody>
          <a:bodyPr/>
          <a:lstStyle/>
          <a:p>
            <a:r>
              <a:rPr lang="en-SG" dirty="0"/>
              <a:t>EDA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62372-FA07-7708-9BD8-6DCC0AF90BE6}"/>
              </a:ext>
            </a:extLst>
          </p:cNvPr>
          <p:cNvSpPr txBox="1"/>
          <p:nvPr/>
        </p:nvSpPr>
        <p:spPr>
          <a:xfrm>
            <a:off x="124932" y="161755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89"/>
              </a:spcBef>
              <a:spcAft>
                <a:spcPts val="726"/>
              </a:spcAft>
            </a:pPr>
            <a:r>
              <a:rPr lang="en-SG" dirty="0">
                <a:latin typeface="system-ui"/>
              </a:rPr>
              <a:t>5) </a:t>
            </a:r>
            <a:r>
              <a:rPr lang="en-SG" b="0" i="0" dirty="0">
                <a:effectLst/>
                <a:latin typeface="system-ui"/>
              </a:rPr>
              <a:t>Observation Value Distribution</a:t>
            </a:r>
            <a:endParaRPr lang="en-SG" b="0" i="0" u="sng" dirty="0">
              <a:effectLst/>
              <a:latin typeface="system-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E4753-6241-C083-BCCD-DB173EC8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494" y="83917"/>
            <a:ext cx="7717366" cy="2622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69A24-7E1A-5994-8E63-F0DBF321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6662"/>
            <a:ext cx="8596633" cy="38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5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4B4F-46E8-1292-9DDB-77AC4C8F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How to determine best model?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5CE04-A178-3A4A-4DE6-E7E73D2D0630}"/>
              </a:ext>
            </a:extLst>
          </p:cNvPr>
          <p:cNvSpPr txBox="1"/>
          <p:nvPr/>
        </p:nvSpPr>
        <p:spPr>
          <a:xfrm>
            <a:off x="231258" y="1839456"/>
            <a:ext cx="69776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Mean Reward</a:t>
            </a:r>
          </a:p>
          <a:p>
            <a:pPr>
              <a:buNone/>
            </a:pPr>
            <a:r>
              <a:rPr lang="en-US" dirty="0"/>
              <a:t>This is the primary metric. The </a:t>
            </a:r>
            <a:r>
              <a:rPr lang="en-US" b="1" dirty="0"/>
              <a:t>mean reward</a:t>
            </a:r>
            <a:r>
              <a:rPr lang="en-US" dirty="0"/>
              <a:t> (or average return) over a set of evaluation episodes tells the agent's average performance with a greedy policy (no exploration)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14B3F-F8E8-5AD8-7AF7-C91119644028}"/>
              </a:ext>
            </a:extLst>
          </p:cNvPr>
          <p:cNvSpPr txBox="1"/>
          <p:nvPr/>
        </p:nvSpPr>
        <p:spPr>
          <a:xfrm>
            <a:off x="231258" y="3262981"/>
            <a:ext cx="9805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2. Reward Variance</a:t>
            </a:r>
          </a:p>
          <a:p>
            <a:pPr>
              <a:buNone/>
            </a:pPr>
            <a:r>
              <a:rPr lang="en-US" dirty="0"/>
              <a:t>This metric measures the </a:t>
            </a:r>
            <a:r>
              <a:rPr lang="en-US" b="1" dirty="0"/>
              <a:t>consistency</a:t>
            </a:r>
            <a:r>
              <a:rPr lang="en-US" dirty="0"/>
              <a:t> of the agent's performance.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A34E0-32C7-C4FB-05DB-FB4B4FC4A135}"/>
              </a:ext>
            </a:extLst>
          </p:cNvPr>
          <p:cNvSpPr txBox="1"/>
          <p:nvPr/>
        </p:nvSpPr>
        <p:spPr>
          <a:xfrm>
            <a:off x="231258" y="4132508"/>
            <a:ext cx="102949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3. Training vs. Evaluation Comparison</a:t>
            </a:r>
          </a:p>
          <a:p>
            <a:pPr>
              <a:buNone/>
            </a:pPr>
            <a:r>
              <a:rPr lang="en-US" dirty="0"/>
              <a:t>Comparison between training and evaluation performance. A significant difference can reveal if the agent has overfitted to a specific training environment or if its learned policy performs better without the noise of exploration. </a:t>
            </a:r>
          </a:p>
        </p:txBody>
      </p:sp>
    </p:spTree>
    <p:extLst>
      <p:ext uri="{BB962C8B-B14F-4D97-AF65-F5344CB8AC3E}">
        <p14:creationId xmlns:p14="http://schemas.microsoft.com/office/powerpoint/2010/main" val="222625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5DD0-6353-129A-C538-AA09E710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SG" dirty="0"/>
              <a:t>Practical codes (improved)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C59BB-71DE-864C-14A2-C2E49A18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3" y="1325563"/>
            <a:ext cx="4777799" cy="5292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2BB94-EDCE-BA9F-62B4-BBCEF265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62" y="1325563"/>
            <a:ext cx="6007860" cy="3222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BB37BC-1183-BA6F-DD9B-BC2FCCFB6EB7}"/>
              </a:ext>
            </a:extLst>
          </p:cNvPr>
          <p:cNvSpPr txBox="1"/>
          <p:nvPr/>
        </p:nvSpPr>
        <p:spPr>
          <a:xfrm>
            <a:off x="5015606" y="4982600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While the improved teacher's code showed that epsilon=0 improves performance (+40.02 points), the substantial variance (±78.47) and inconsistent results (-340.4 to -118.7) suggest that the fixed choice of 40 discrete actions may not be optimal.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0480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0ECA-9B57-0D1B-176A-17894D06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Limitations to codes provided: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B4629-5E08-0043-2B19-179DFF4F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14565"/>
            <a:ext cx="5217544" cy="2056967"/>
          </a:xfrm>
        </p:spPr>
        <p:txBody>
          <a:bodyPr/>
          <a:lstStyle/>
          <a:p>
            <a:r>
              <a:rPr lang="en-US" sz="1400" dirty="0"/>
              <a:t>Fixed N_ACTIONS = 40 (arbitrary choice)</a:t>
            </a:r>
          </a:p>
          <a:p>
            <a:r>
              <a:rPr lang="en-US" sz="1400" dirty="0"/>
              <a:t>Manual action conversion formulas (error-prone)</a:t>
            </a:r>
          </a:p>
          <a:p>
            <a:r>
              <a:rPr lang="en-US" sz="1400" dirty="0"/>
              <a:t>No systematic comparison of action granularities</a:t>
            </a:r>
          </a:p>
          <a:p>
            <a:r>
              <a:rPr lang="en-US" sz="1400" dirty="0"/>
              <a:t>High performance variance suggests suboptimal discretization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89894-4201-6D20-3D41-D3259A2D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62" y="1968848"/>
            <a:ext cx="7691530" cy="41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0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CDFC-6CC4-2EF7-1AF1-243B10C5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9033"/>
            <a:ext cx="10515600" cy="1325563"/>
          </a:xfrm>
        </p:spPr>
        <p:txBody>
          <a:bodyPr/>
          <a:lstStyle/>
          <a:p>
            <a:r>
              <a:rPr lang="en-SG" dirty="0"/>
              <a:t>N_Actions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1A646-C519-9F45-95EC-CF34B625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65" y="1116530"/>
            <a:ext cx="6091134" cy="1108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720C78-8D75-105E-48B4-7F1FD909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530" y="2442093"/>
            <a:ext cx="4643451" cy="2767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AACF1-CC84-83D7-121C-23CEC4A7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48" y="1252115"/>
            <a:ext cx="4095557" cy="5439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4A9AAA-96D0-C354-1FFF-C87416E33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91" y="5426671"/>
            <a:ext cx="4344559" cy="9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0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D27E-CEE3-E44E-3228-E3D80443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094"/>
            <a:ext cx="10515600" cy="1325563"/>
          </a:xfrm>
        </p:spPr>
        <p:txBody>
          <a:bodyPr/>
          <a:lstStyle/>
          <a:p>
            <a:r>
              <a:rPr lang="en-SG" dirty="0"/>
              <a:t>Diagnostic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64554-89A8-77EC-04D0-46E84271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2" y="1263267"/>
            <a:ext cx="6780273" cy="5095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D4DBA8-1640-3081-84D3-5A0DBD069DDB}"/>
              </a:ext>
            </a:extLst>
          </p:cNvPr>
          <p:cNvSpPr txBox="1"/>
          <p:nvPr/>
        </p:nvSpPr>
        <p:spPr>
          <a:xfrm>
            <a:off x="6625973" y="2440450"/>
            <a:ext cx="513470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With N_ACTIONS = 5, the agent explores and uses nearly all actions meaningfully. The small action space is easier to learn from and requires less data.</a:t>
            </a:r>
          </a:p>
          <a:p>
            <a:pPr algn="l"/>
            <a:endParaRPr lang="en-US" sz="1600" b="0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At N_ACTIONS = 11, the agent achieves </a:t>
            </a:r>
            <a:r>
              <a:rPr lang="en-US" sz="1600" b="1" i="0" dirty="0">
                <a:effectLst/>
                <a:latin typeface="system-ui"/>
              </a:rPr>
              <a:t>highest entropy</a:t>
            </a:r>
            <a:r>
              <a:rPr lang="en-US" sz="1600" b="0" i="0" dirty="0">
                <a:effectLst/>
                <a:latin typeface="system-ui"/>
              </a:rPr>
              <a:t>, suggesting it can meaningfully differentiate and exploit a richer action set, just needs more training to fully </a:t>
            </a:r>
            <a:r>
              <a:rPr lang="en-US" sz="1600" b="0" i="0" dirty="0" err="1">
                <a:effectLst/>
                <a:latin typeface="system-ui"/>
              </a:rPr>
              <a:t>utilise</a:t>
            </a:r>
            <a:r>
              <a:rPr lang="en-US" sz="1600" b="0" i="0" dirty="0">
                <a:effectLst/>
                <a:latin typeface="system-ui"/>
              </a:rPr>
              <a:t> control?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ystem-ui"/>
              </a:rPr>
              <a:t>With N_ACTIONS = 21 and especially 50, many actions go unused. The agent collapses to a few actions — not because they're best, but possibly because training was insufficient to distinguish subtle torque differences.</a:t>
            </a:r>
          </a:p>
        </p:txBody>
      </p:sp>
    </p:spTree>
    <p:extLst>
      <p:ext uri="{BB962C8B-B14F-4D97-AF65-F5344CB8AC3E}">
        <p14:creationId xmlns:p14="http://schemas.microsoft.com/office/powerpoint/2010/main" val="1365730429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898</Words>
  <Application>Microsoft Office PowerPoint</Application>
  <PresentationFormat>Widescreen</PresentationFormat>
  <Paragraphs>100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menlo</vt:lpstr>
      <vt:lpstr>system-ui</vt:lpstr>
      <vt:lpstr>Aharoni</vt:lpstr>
      <vt:lpstr>Aptos</vt:lpstr>
      <vt:lpstr>Arial</vt:lpstr>
      <vt:lpstr>Avenir Next LT Pro</vt:lpstr>
      <vt:lpstr>FadeVTI</vt:lpstr>
      <vt:lpstr>Reinforcement  Learning</vt:lpstr>
      <vt:lpstr>EDA</vt:lpstr>
      <vt:lpstr>EDA (2)</vt:lpstr>
      <vt:lpstr>EDA (3)</vt:lpstr>
      <vt:lpstr>How to determine best model?</vt:lpstr>
      <vt:lpstr>Practical codes (improved)</vt:lpstr>
      <vt:lpstr>Limitations to codes provided:</vt:lpstr>
      <vt:lpstr>N_Actions Exploration</vt:lpstr>
      <vt:lpstr>Diagnostic test</vt:lpstr>
      <vt:lpstr>More N_actions = More episodes?</vt:lpstr>
      <vt:lpstr>Improvements in codes</vt:lpstr>
      <vt:lpstr>Analysis of 21 Actions (600 eps)</vt:lpstr>
      <vt:lpstr>Early stopping?</vt:lpstr>
      <vt:lpstr>Advanced DQN Agent</vt:lpstr>
      <vt:lpstr>Epsilon Strategy exploration</vt:lpstr>
      <vt:lpstr>Replay Memory Exploration</vt:lpstr>
      <vt:lpstr>Hyperparameter Tuning</vt:lpstr>
      <vt:lpstr>Hyperparameter Tuning (2)</vt:lpstr>
      <vt:lpstr>Hyperparameter Tuning (3)</vt:lpstr>
      <vt:lpstr>Hyperparameter Tuning (4)</vt:lpstr>
      <vt:lpstr>Optimised model</vt:lpstr>
      <vt:lpstr>Personal mistakes</vt:lpstr>
      <vt:lpstr>DDQN</vt:lpstr>
      <vt:lpstr>DDQN (2)</vt:lpstr>
      <vt:lpstr>DDQN 1000eps (3)</vt:lpstr>
      <vt:lpstr>Dueling DDQN</vt:lpstr>
      <vt:lpstr>Dueling DDQN (2) </vt:lpstr>
      <vt:lpstr>Dueling DDQN vs DDQN</vt:lpstr>
      <vt:lpstr>Improved model further (1200eps)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Goh Yu jie</dc:creator>
  <cp:lastModifiedBy>Goh Yu jie</cp:lastModifiedBy>
  <cp:revision>1</cp:revision>
  <dcterms:created xsi:type="dcterms:W3CDTF">2025-08-10T16:36:44Z</dcterms:created>
  <dcterms:modified xsi:type="dcterms:W3CDTF">2025-08-10T20:37:29Z</dcterms:modified>
</cp:coreProperties>
</file>